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5"/>
  </p:notesMasterIdLst>
  <p:sldIdLst>
    <p:sldId id="256" r:id="rId2"/>
    <p:sldId id="290" r:id="rId3"/>
    <p:sldId id="257" r:id="rId4"/>
    <p:sldId id="258" r:id="rId5"/>
    <p:sldId id="259" r:id="rId6"/>
    <p:sldId id="260" r:id="rId7"/>
    <p:sldId id="282" r:id="rId8"/>
    <p:sldId id="261" r:id="rId9"/>
    <p:sldId id="262" r:id="rId10"/>
    <p:sldId id="284" r:id="rId11"/>
    <p:sldId id="283" r:id="rId12"/>
    <p:sldId id="264" r:id="rId13"/>
    <p:sldId id="275" r:id="rId14"/>
    <p:sldId id="285" r:id="rId15"/>
    <p:sldId id="291" r:id="rId16"/>
    <p:sldId id="265" r:id="rId17"/>
    <p:sldId id="266" r:id="rId18"/>
    <p:sldId id="267" r:id="rId19"/>
    <p:sldId id="278" r:id="rId20"/>
    <p:sldId id="287" r:id="rId21"/>
    <p:sldId id="268" r:id="rId22"/>
    <p:sldId id="288" r:id="rId23"/>
    <p:sldId id="269" r:id="rId24"/>
    <p:sldId id="286" r:id="rId25"/>
    <p:sldId id="270" r:id="rId26"/>
    <p:sldId id="281" r:id="rId27"/>
    <p:sldId id="271" r:id="rId28"/>
    <p:sldId id="289" r:id="rId29"/>
    <p:sldId id="272" r:id="rId30"/>
    <p:sldId id="273" r:id="rId31"/>
    <p:sldId id="276" r:id="rId32"/>
    <p:sldId id="292" r:id="rId33"/>
    <p:sldId id="277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C450890-DB99-444D-A5CA-191B050C42E7}">
          <p14:sldIdLst>
            <p14:sldId id="256"/>
            <p14:sldId id="290"/>
            <p14:sldId id="257"/>
            <p14:sldId id="258"/>
            <p14:sldId id="259"/>
            <p14:sldId id="260"/>
            <p14:sldId id="282"/>
            <p14:sldId id="261"/>
            <p14:sldId id="262"/>
            <p14:sldId id="284"/>
            <p14:sldId id="283"/>
            <p14:sldId id="264"/>
            <p14:sldId id="275"/>
            <p14:sldId id="285"/>
            <p14:sldId id="291"/>
            <p14:sldId id="265"/>
            <p14:sldId id="266"/>
            <p14:sldId id="267"/>
            <p14:sldId id="278"/>
            <p14:sldId id="287"/>
            <p14:sldId id="268"/>
            <p14:sldId id="288"/>
            <p14:sldId id="269"/>
            <p14:sldId id="286"/>
            <p14:sldId id="270"/>
            <p14:sldId id="281"/>
            <p14:sldId id="271"/>
            <p14:sldId id="289"/>
            <p14:sldId id="272"/>
            <p14:sldId id="273"/>
            <p14:sldId id="276"/>
            <p14:sldId id="292"/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49" autoAdjust="0"/>
  </p:normalViewPr>
  <p:slideViewPr>
    <p:cSldViewPr>
      <p:cViewPr varScale="1">
        <p:scale>
          <a:sx n="67" d="100"/>
          <a:sy n="67" d="100"/>
        </p:scale>
        <p:origin x="-14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61055-865A-4F3B-845E-359D68A5333D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A05B8-5946-493C-A2D0-87400D0308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781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A05B8-5946-493C-A2D0-87400D03089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342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188087A-3D58-4729-ABC6-F78AD6F521B6}" type="datetimeFigureOut">
              <a:rPr lang="zh-CN" altLang="en-US" smtClean="0"/>
              <a:pPr/>
              <a:t>2014-04-30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F5C1317-4B9D-4784-8ED4-5EDCBA6AC1D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9978;&#28023;&#24066;&#21355;&#29983;&#35745;&#29983;&#22996;&#31185;&#30740;&#35838;&#39064;&#30003;&#35831;&#20070;(2014&#29256;).doc" TargetMode="External"/><Relationship Id="rId2" Type="http://schemas.openxmlformats.org/officeDocument/2006/relationships/hyperlink" Target="http://116.236.253.174:78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116.236.253.174:78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1780108"/>
          </a:xfrm>
        </p:spPr>
        <p:txBody>
          <a:bodyPr/>
          <a:lstStyle/>
          <a:p>
            <a:r>
              <a:rPr lang="zh-CN" altLang="en-US" dirty="0" smtClean="0"/>
              <a:t>上海市卫生和计划生育委员会科研管理系统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/>
              <a:t>客户端使用流程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6919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55776" y="3068960"/>
            <a:ext cx="3312368" cy="12527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zh-CN" altLang="en-US" sz="6000" dirty="0"/>
              <a:t>单位注册</a:t>
            </a:r>
          </a:p>
        </p:txBody>
      </p:sp>
    </p:spTree>
    <p:extLst>
      <p:ext uri="{BB962C8B-B14F-4D97-AF65-F5344CB8AC3E}">
        <p14:creationId xmlns:p14="http://schemas.microsoft.com/office/powerpoint/2010/main" val="21977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单位注册</a:t>
            </a:r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30" y="1412776"/>
            <a:ext cx="8784976" cy="5416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 flipH="1">
            <a:off x="3776234" y="6021288"/>
            <a:ext cx="3388054" cy="36003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如果查询没有记录，请点击取消，自行添加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1680" y="1428800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r>
              <a:rPr lang="zh-CN" altLang="en-US" dirty="0" smtClean="0"/>
              <a:t>、点击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1547664" y="1700808"/>
            <a:ext cx="28803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547664" y="2132856"/>
            <a:ext cx="115212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4067944" y="1220788"/>
            <a:ext cx="2232248" cy="4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r>
              <a:rPr lang="zh-CN" altLang="en-US" dirty="0" smtClean="0"/>
              <a:t>、输入单位名称</a:t>
            </a:r>
            <a:endParaRPr lang="zh-CN" altLang="en-US" dirty="0"/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4067944" y="1700808"/>
            <a:ext cx="64807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137000" y="3797231"/>
            <a:ext cx="1939056" cy="5678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r>
              <a:rPr lang="zh-CN" altLang="en-US" dirty="0" smtClean="0"/>
              <a:t>、选中</a:t>
            </a:r>
            <a:endParaRPr lang="zh-CN" altLang="en-US" dirty="0"/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3941930" y="3315841"/>
            <a:ext cx="450050" cy="4813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17"/>
          <p:cNvSpPr/>
          <p:nvPr/>
        </p:nvSpPr>
        <p:spPr>
          <a:xfrm>
            <a:off x="4598318" y="4797152"/>
            <a:ext cx="1917898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r>
              <a:rPr lang="zh-CN" altLang="en-US" dirty="0" smtClean="0"/>
              <a:t>、选择后 点击</a:t>
            </a:r>
            <a:endParaRPr lang="zh-CN" altLang="en-US" dirty="0"/>
          </a:p>
        </p:txBody>
      </p:sp>
      <p:cxnSp>
        <p:nvCxnSpPr>
          <p:cNvPr id="20" name="直接箭头连接符 19"/>
          <p:cNvCxnSpPr/>
          <p:nvPr/>
        </p:nvCxnSpPr>
        <p:spPr>
          <a:xfrm>
            <a:off x="6444208" y="5157192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6948264" y="5877272"/>
            <a:ext cx="720080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804248" y="3556536"/>
            <a:ext cx="1008112" cy="240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r>
              <a:rPr lang="zh-CN" altLang="en-US" dirty="0" smtClean="0"/>
              <a:t>、点击</a:t>
            </a:r>
            <a:endParaRPr lang="zh-CN" altLang="en-US" dirty="0"/>
          </a:p>
        </p:txBody>
      </p:sp>
      <p:cxnSp>
        <p:nvCxnSpPr>
          <p:cNvPr id="27" name="直接箭头连接符 26"/>
          <p:cNvCxnSpPr/>
          <p:nvPr/>
        </p:nvCxnSpPr>
        <p:spPr>
          <a:xfrm flipV="1">
            <a:off x="7452320" y="2924944"/>
            <a:ext cx="0" cy="631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50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052" y="692696"/>
            <a:ext cx="6829425" cy="567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椭圆 16"/>
          <p:cNvSpPr/>
          <p:nvPr/>
        </p:nvSpPr>
        <p:spPr>
          <a:xfrm>
            <a:off x="-108520" y="1664804"/>
            <a:ext cx="1512168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r>
              <a:rPr lang="zh-CN" altLang="en-US" dirty="0" smtClean="0"/>
              <a:t>、填写单位信息</a:t>
            </a:r>
            <a:endParaRPr lang="zh-CN" altLang="en-US" dirty="0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827584" y="2456892"/>
            <a:ext cx="864096" cy="2520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107504" y="6291559"/>
            <a:ext cx="144016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r>
              <a:rPr lang="zh-CN" altLang="en-US" dirty="0" smtClean="0"/>
              <a:t>、附件上传</a:t>
            </a:r>
            <a:endParaRPr lang="zh-CN" altLang="en-US" dirty="0"/>
          </a:p>
        </p:txBody>
      </p:sp>
      <p:sp>
        <p:nvSpPr>
          <p:cNvPr id="21" name="圆角矩形 20"/>
          <p:cNvSpPr/>
          <p:nvPr/>
        </p:nvSpPr>
        <p:spPr>
          <a:xfrm>
            <a:off x="7236296" y="6381328"/>
            <a:ext cx="136815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r>
              <a:rPr lang="zh-CN" altLang="en-US" dirty="0" smtClean="0"/>
              <a:t>、点击</a:t>
            </a:r>
            <a:endParaRPr lang="zh-CN" altLang="en-US" dirty="0"/>
          </a:p>
        </p:txBody>
      </p:sp>
      <p:cxnSp>
        <p:nvCxnSpPr>
          <p:cNvPr id="23" name="直接箭头连接符 22"/>
          <p:cNvCxnSpPr>
            <a:stCxn id="21" idx="1"/>
          </p:cNvCxnSpPr>
          <p:nvPr/>
        </p:nvCxnSpPr>
        <p:spPr>
          <a:xfrm flipH="1" flipV="1">
            <a:off x="6804248" y="6165304"/>
            <a:ext cx="432048" cy="3960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20" idx="3"/>
          </p:cNvCxnSpPr>
          <p:nvPr/>
        </p:nvCxnSpPr>
        <p:spPr>
          <a:xfrm flipV="1">
            <a:off x="1547664" y="6291559"/>
            <a:ext cx="151216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79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5877271"/>
            <a:ext cx="7408333" cy="248891"/>
          </a:xfrm>
        </p:spPr>
        <p:txBody>
          <a:bodyPr>
            <a:normAutofit fontScale="47500" lnSpcReduction="20000"/>
          </a:bodyPr>
          <a:lstStyle/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单位注册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数据同步</a:t>
            </a:r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8712968" cy="469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5508104" y="2132856"/>
            <a:ext cx="252028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r>
              <a:rPr lang="zh-CN" altLang="en-US" dirty="0" smtClean="0"/>
              <a:t>、选择“基础数据”</a:t>
            </a:r>
            <a:endParaRPr lang="zh-CN" altLang="en-US" dirty="0"/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4139952" y="2348880"/>
            <a:ext cx="136815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835696" y="3861048"/>
            <a:ext cx="1584176" cy="477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r>
              <a:rPr lang="zh-CN" altLang="en-US" dirty="0" smtClean="0"/>
              <a:t>、打勾</a:t>
            </a:r>
            <a:endParaRPr lang="zh-CN" altLang="en-US" dirty="0"/>
          </a:p>
        </p:txBody>
      </p:sp>
      <p:cxnSp>
        <p:nvCxnSpPr>
          <p:cNvPr id="11" name="直接箭头连接符 10"/>
          <p:cNvCxnSpPr>
            <a:stCxn id="9" idx="1"/>
          </p:cNvCxnSpPr>
          <p:nvPr/>
        </p:nvCxnSpPr>
        <p:spPr>
          <a:xfrm flipV="1">
            <a:off x="2067693" y="2852936"/>
            <a:ext cx="128043" cy="10780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923928" y="3140968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r>
              <a:rPr lang="zh-CN" altLang="en-US" dirty="0" smtClean="0"/>
              <a:t>、点击</a:t>
            </a:r>
            <a:endParaRPr lang="zh-CN" altLang="en-US" dirty="0"/>
          </a:p>
        </p:txBody>
      </p:sp>
      <p:cxnSp>
        <p:nvCxnSpPr>
          <p:cNvPr id="15" name="直接箭头连接符 14"/>
          <p:cNvCxnSpPr/>
          <p:nvPr/>
        </p:nvCxnSpPr>
        <p:spPr>
          <a:xfrm flipH="1" flipV="1">
            <a:off x="3059832" y="2492896"/>
            <a:ext cx="108012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68835" y="4869160"/>
            <a:ext cx="525658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在类型的下拉选项中还有一个“业务数据”，这个表示同步申报项目的信息数据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932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83768" y="3068960"/>
            <a:ext cx="3312368" cy="12527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zh-CN" altLang="en-US" sz="6000" dirty="0"/>
              <a:t>专家录入</a:t>
            </a:r>
          </a:p>
        </p:txBody>
      </p:sp>
    </p:spTree>
    <p:extLst>
      <p:ext uri="{BB962C8B-B14F-4D97-AF65-F5344CB8AC3E}">
        <p14:creationId xmlns:p14="http://schemas.microsoft.com/office/powerpoint/2010/main" val="233975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3908" y="2132856"/>
            <a:ext cx="7668840" cy="4209331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1. </a:t>
            </a:r>
            <a:r>
              <a:rPr lang="zh-CN" altLang="en-US" sz="2800" dirty="0" smtClean="0"/>
              <a:t>坚持原则，具有高度的责任心，能够认真、诚实、公正、廉洁地履行职责；</a:t>
            </a:r>
            <a:endParaRPr lang="en-US" altLang="zh-CN" sz="2800" dirty="0" smtClean="0"/>
          </a:p>
          <a:p>
            <a:r>
              <a:rPr lang="en-US" altLang="zh-CN" sz="2800" dirty="0" smtClean="0"/>
              <a:t>2. </a:t>
            </a:r>
            <a:r>
              <a:rPr lang="zh-CN" altLang="en-US" sz="2800" dirty="0" smtClean="0"/>
              <a:t>具有科研工作基础，在本领域或行业具有一定的影响力；</a:t>
            </a:r>
            <a:endParaRPr lang="en-US" altLang="zh-CN" sz="2800" dirty="0" smtClean="0"/>
          </a:p>
          <a:p>
            <a:r>
              <a:rPr lang="en-US" altLang="zh-CN" sz="2800" dirty="0" smtClean="0"/>
              <a:t>3. </a:t>
            </a:r>
            <a:r>
              <a:rPr lang="zh-CN" altLang="en-US" sz="2800" dirty="0" smtClean="0"/>
              <a:t>具有正高职称；</a:t>
            </a:r>
            <a:endParaRPr lang="en-US" altLang="zh-CN" sz="2800" dirty="0" smtClean="0"/>
          </a:p>
          <a:p>
            <a:r>
              <a:rPr lang="en-US" altLang="zh-CN" sz="2800" dirty="0" smtClean="0"/>
              <a:t>4. </a:t>
            </a:r>
            <a:r>
              <a:rPr lang="zh-CN" altLang="en-US" sz="2800" dirty="0" smtClean="0"/>
              <a:t>已入选市级及以上人才培育计划、承担国家重大科技项目、担任国家级项目评审、中华医学会任职等人员优先。</a:t>
            </a:r>
            <a:endParaRPr lang="zh-CN" altLang="en-US" sz="2800" dirty="0"/>
          </a:p>
        </p:txBody>
      </p:sp>
      <p:sp>
        <p:nvSpPr>
          <p:cNvPr id="4" name="标题 2"/>
          <p:cNvSpPr txBox="1">
            <a:spLocks/>
          </p:cNvSpPr>
          <p:nvPr/>
        </p:nvSpPr>
        <p:spPr>
          <a:xfrm>
            <a:off x="323528" y="404664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专家录入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</a:t>
            </a:r>
            <a:r>
              <a:rPr lang="zh-CN" altLang="en-US" sz="44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入库要求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专家录入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分配帐号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9" y="1625717"/>
            <a:ext cx="9049398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箭头连接符 6"/>
          <p:cNvCxnSpPr/>
          <p:nvPr/>
        </p:nvCxnSpPr>
        <p:spPr>
          <a:xfrm>
            <a:off x="6457750" y="3068960"/>
            <a:ext cx="504056" cy="602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01625"/>
            <a:ext cx="4668474" cy="783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箭头连接符 11"/>
          <p:cNvCxnSpPr>
            <a:endCxn id="13314" idx="3"/>
          </p:cNvCxnSpPr>
          <p:nvPr/>
        </p:nvCxnSpPr>
        <p:spPr>
          <a:xfrm flipH="1">
            <a:off x="5928106" y="3649196"/>
            <a:ext cx="1020160" cy="442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178260" y="3331720"/>
            <a:ext cx="1008112" cy="2153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r>
              <a:rPr lang="zh-CN" altLang="en-US" dirty="0" smtClean="0"/>
              <a:t>、点击</a:t>
            </a:r>
            <a:endParaRPr lang="zh-CN" altLang="en-US" dirty="0"/>
          </a:p>
        </p:txBody>
      </p:sp>
      <p:cxnSp>
        <p:nvCxnSpPr>
          <p:cNvPr id="15" name="直接箭头连接符 14"/>
          <p:cNvCxnSpPr/>
          <p:nvPr/>
        </p:nvCxnSpPr>
        <p:spPr>
          <a:xfrm>
            <a:off x="4186372" y="3450938"/>
            <a:ext cx="9992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094501" y="5193196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3.</a:t>
            </a:r>
            <a:r>
              <a:rPr lang="zh-CN" altLang="en-US" dirty="0" smtClean="0"/>
              <a:t>显示用户名</a:t>
            </a:r>
            <a:endParaRPr lang="zh-CN" altLang="en-US" dirty="0"/>
          </a:p>
        </p:txBody>
      </p:sp>
      <p:cxnSp>
        <p:nvCxnSpPr>
          <p:cNvPr id="20" name="直接箭头连接符 19"/>
          <p:cNvCxnSpPr>
            <a:stCxn id="18" idx="3"/>
          </p:cNvCxnSpPr>
          <p:nvPr/>
        </p:nvCxnSpPr>
        <p:spPr>
          <a:xfrm flipV="1">
            <a:off x="2750685" y="5193196"/>
            <a:ext cx="237139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3" name="TextBox 13312"/>
          <p:cNvSpPr txBox="1"/>
          <p:nvPr/>
        </p:nvSpPr>
        <p:spPr>
          <a:xfrm>
            <a:off x="2419023" y="5980897"/>
            <a:ext cx="420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生成专家登录的默认密码为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exp123456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，登录后自行修改密码。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65662" y="2780928"/>
            <a:ext cx="128260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r>
              <a:rPr lang="zh-CN" altLang="en-US" dirty="0" smtClean="0"/>
              <a:t>、点击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05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1916832"/>
            <a:ext cx="8496944" cy="43217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3844" y="1249596"/>
            <a:ext cx="8474620" cy="52322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专家登录的界面，网址：</a:t>
            </a:r>
            <a:r>
              <a:rPr lang="en-US" altLang="zh-CN" sz="2800" dirty="0" smtClean="0">
                <a:latin typeface="+mn-ea"/>
              </a:rPr>
              <a:t>http://116.236.253.174:78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3968" y="4315370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登录</a:t>
            </a:r>
            <a:endParaRPr lang="zh-CN" altLang="en-US" dirty="0"/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5796136" y="4221088"/>
            <a:ext cx="108012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2"/>
          <p:cNvSpPr txBox="1">
            <a:spLocks/>
          </p:cNvSpPr>
          <p:nvPr/>
        </p:nvSpPr>
        <p:spPr>
          <a:xfrm>
            <a:off x="3347864" y="330380"/>
            <a:ext cx="8229600" cy="125272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dirty="0" smtClean="0"/>
              <a:t>专家录入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专家登录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20220" y="6211669"/>
            <a:ext cx="420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专家登录的默认密码为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exp123456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，登录后自行修改密码。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9" name="直接箭头连接符 8"/>
          <p:cNvCxnSpPr>
            <a:stCxn id="8" idx="0"/>
          </p:cNvCxnSpPr>
          <p:nvPr/>
        </p:nvCxnSpPr>
        <p:spPr>
          <a:xfrm flipV="1">
            <a:off x="3722674" y="4373488"/>
            <a:ext cx="3305982" cy="18381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866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17" y="1628800"/>
            <a:ext cx="8820471" cy="4996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851920" y="1841984"/>
            <a:ext cx="3888432" cy="50405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、带*为必填项，主要在基本信息和可评学科中。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标题 2"/>
          <p:cNvSpPr txBox="1">
            <a:spLocks/>
          </p:cNvSpPr>
          <p:nvPr/>
        </p:nvSpPr>
        <p:spPr>
          <a:xfrm>
            <a:off x="3563888" y="338090"/>
            <a:ext cx="8229600" cy="125272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dirty="0" smtClean="0"/>
              <a:t>专家录入</a:t>
            </a:r>
            <a:r>
              <a:rPr lang="en-US" altLang="zh-CN" dirty="0" smtClean="0"/>
              <a:t>—</a:t>
            </a:r>
            <a:r>
              <a:rPr lang="zh-CN" altLang="en-US" dirty="0" smtClean="0"/>
              <a:t>资料填写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287525" y="953564"/>
            <a:ext cx="1872208" cy="504056"/>
          </a:xfrm>
          <a:prstGeom prst="roundRect">
            <a:avLst>
              <a:gd name="adj" fmla="val 0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、点这里打开填写界面。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>
            <a:stCxn id="7" idx="2"/>
          </p:cNvCxnSpPr>
          <p:nvPr/>
        </p:nvCxnSpPr>
        <p:spPr>
          <a:xfrm>
            <a:off x="1223629" y="1457620"/>
            <a:ext cx="414046" cy="3843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-101479" y="3095824"/>
            <a:ext cx="1034696" cy="90125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必填写页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87524" y="2708920"/>
            <a:ext cx="1548171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40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98" y="2369216"/>
            <a:ext cx="8700361" cy="3605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专家录入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单位审核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967828" y="5906445"/>
            <a:ext cx="1545048" cy="836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r>
              <a:rPr lang="zh-CN" altLang="en-US" dirty="0" smtClean="0"/>
              <a:t>、点击查看填写状况</a:t>
            </a:r>
            <a:endParaRPr lang="zh-CN" altLang="en-US" dirty="0"/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7956376" y="5445224"/>
            <a:ext cx="55650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740352" y="3212976"/>
            <a:ext cx="93610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r>
              <a:rPr lang="en-US" altLang="zh-CN" dirty="0" smtClean="0"/>
              <a:t>.</a:t>
            </a:r>
            <a:r>
              <a:rPr lang="zh-CN" altLang="en-US" dirty="0" smtClean="0"/>
              <a:t>审核</a:t>
            </a:r>
            <a:endParaRPr lang="zh-CN" altLang="en-US" dirty="0"/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7740352" y="3501008"/>
            <a:ext cx="216024" cy="478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7956376" y="3501008"/>
            <a:ext cx="108012" cy="478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228184" y="5013176"/>
            <a:ext cx="129614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r>
              <a:rPr lang="zh-CN" altLang="en-US" dirty="0" smtClean="0"/>
              <a:t>、审核状态</a:t>
            </a:r>
            <a:endParaRPr lang="zh-CN" altLang="en-US" dirty="0"/>
          </a:p>
        </p:txBody>
      </p:sp>
      <p:cxnSp>
        <p:nvCxnSpPr>
          <p:cNvPr id="31" name="直接箭头连接符 30"/>
          <p:cNvCxnSpPr>
            <a:stCxn id="29" idx="3"/>
          </p:cNvCxnSpPr>
          <p:nvPr/>
        </p:nvCxnSpPr>
        <p:spPr>
          <a:xfrm flipV="1">
            <a:off x="7524328" y="4941168"/>
            <a:ext cx="43204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5" name="圆角矩形 13314"/>
          <p:cNvSpPr/>
          <p:nvPr/>
        </p:nvSpPr>
        <p:spPr>
          <a:xfrm>
            <a:off x="1331640" y="5805264"/>
            <a:ext cx="26642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r>
              <a:rPr lang="zh-CN" altLang="en-US" dirty="0" smtClean="0"/>
              <a:t>、选中进行审核或删除</a:t>
            </a:r>
            <a:endParaRPr lang="zh-CN" altLang="en-US" dirty="0"/>
          </a:p>
        </p:txBody>
      </p:sp>
      <p:cxnSp>
        <p:nvCxnSpPr>
          <p:cNvPr id="13317" name="直接箭头连接符 13316"/>
          <p:cNvCxnSpPr>
            <a:stCxn id="13315" idx="1"/>
          </p:cNvCxnSpPr>
          <p:nvPr/>
        </p:nvCxnSpPr>
        <p:spPr>
          <a:xfrm flipH="1" flipV="1">
            <a:off x="755576" y="5589240"/>
            <a:ext cx="576064" cy="3960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139952" y="3445791"/>
            <a:ext cx="2016224" cy="836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已经完善专家资料后显示联系电话</a:t>
            </a:r>
            <a:endParaRPr lang="zh-CN" altLang="en-US" dirty="0"/>
          </a:p>
        </p:txBody>
      </p:sp>
      <p:cxnSp>
        <p:nvCxnSpPr>
          <p:cNvPr id="22" name="直接箭头连接符 21"/>
          <p:cNvCxnSpPr>
            <a:stCxn id="20" idx="2"/>
          </p:cNvCxnSpPr>
          <p:nvPr/>
        </p:nvCxnSpPr>
        <p:spPr>
          <a:xfrm>
            <a:off x="5148064" y="4282503"/>
            <a:ext cx="360040" cy="5146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98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83768" y="3068960"/>
            <a:ext cx="3312368" cy="12527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zh-CN" altLang="en-US" sz="6000" dirty="0" smtClean="0"/>
              <a:t>项目申报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50817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772816"/>
            <a:ext cx="8640959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申报表格下载地址：</a:t>
            </a:r>
            <a:r>
              <a:rPr lang="en-US" altLang="zh-CN" dirty="0" smtClean="0"/>
              <a:t> </a:t>
            </a:r>
            <a:r>
              <a:rPr lang="en-US" altLang="zh-CN" dirty="0" smtClean="0">
                <a:latin typeface="+mn-ea"/>
                <a:hlinkClick r:id="rId2"/>
              </a:rPr>
              <a:t>http://116.236.253.174:78/</a:t>
            </a:r>
            <a:r>
              <a:rPr lang="zh-CN" altLang="en-US" dirty="0" smtClean="0">
                <a:latin typeface="+mn-ea"/>
              </a:rPr>
              <a:t>，找到相应的最新的申报表格下载填写。打开表格时会提示启用宏，请启用。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hlinkClick r:id="rId3" action="ppaction://hlinkfile"/>
              </a:rPr>
              <a:t>上海市卫生计生委科研课题申请书</a:t>
            </a:r>
            <a:r>
              <a:rPr lang="en-US" altLang="zh-CN" dirty="0" smtClean="0">
                <a:hlinkClick r:id="rId3" action="ppaction://hlinkfile"/>
              </a:rPr>
              <a:t>(2014</a:t>
            </a:r>
            <a:r>
              <a:rPr lang="zh-CN" altLang="en-US" dirty="0" smtClean="0">
                <a:hlinkClick r:id="rId3" action="ppaction://hlinkfile"/>
              </a:rPr>
              <a:t>版</a:t>
            </a:r>
            <a:r>
              <a:rPr lang="en-US" altLang="zh-CN" dirty="0" smtClean="0">
                <a:hlinkClick r:id="rId3" action="ppaction://hlinkfile"/>
              </a:rPr>
              <a:t>).doc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项目申报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填写申请表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14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75252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在“系统菜单”中点击“项目申请”，如下图界面：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点击“新增”，如下图所示：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项目申报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2420888"/>
            <a:ext cx="8424936" cy="32403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08104" y="3817570"/>
            <a:ext cx="1872208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可以切换状态来查看未上传、已上传和所有的记录。</a:t>
            </a:r>
            <a:endParaRPr lang="zh-CN" altLang="en-US" dirty="0"/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3995936" y="2780928"/>
            <a:ext cx="1512168" cy="10366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051720" y="3573016"/>
            <a:ext cx="165618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2.</a:t>
            </a:r>
            <a:r>
              <a:rPr lang="zh-CN" altLang="en-US" dirty="0" smtClean="0"/>
              <a:t>新增</a:t>
            </a:r>
            <a:endParaRPr lang="zh-CN" altLang="en-US" dirty="0"/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1907704" y="2780928"/>
            <a:ext cx="432048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27584" y="4765871"/>
            <a:ext cx="187220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1.</a:t>
            </a:r>
            <a:r>
              <a:rPr lang="zh-CN" altLang="en-US" dirty="0" smtClean="0"/>
              <a:t>项目申请</a:t>
            </a:r>
            <a:endParaRPr lang="zh-CN" altLang="en-US" dirty="0"/>
          </a:p>
        </p:txBody>
      </p:sp>
      <p:cxnSp>
        <p:nvCxnSpPr>
          <p:cNvPr id="11" name="直接箭头连接符 10"/>
          <p:cNvCxnSpPr>
            <a:stCxn id="9" idx="0"/>
          </p:cNvCxnSpPr>
          <p:nvPr/>
        </p:nvCxnSpPr>
        <p:spPr>
          <a:xfrm flipH="1" flipV="1">
            <a:off x="971600" y="3825045"/>
            <a:ext cx="792088" cy="9408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42" y="297909"/>
            <a:ext cx="8784976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6642" y="5085184"/>
            <a:ext cx="8784976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在“项目申请书类型”中选择所要申报的类型，然后点击“浏览”按钮添加填写好的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申报书。如有其它附件可以点击“附件浏览”添加。选择完成后点击“解析”按钮把申报书解析到系统。完成后关闭窗口返回到列表界面，可双击刚解析好的申请书查看明细。</a:t>
            </a:r>
            <a:endParaRPr lang="zh-CN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72267"/>
            <a:ext cx="132397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31840" y="2397498"/>
            <a:ext cx="237626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、项目申请书类型下拉选项中的所有类型</a:t>
            </a:r>
            <a:endParaRPr lang="zh-CN" altLang="en-US" dirty="0"/>
          </a:p>
        </p:txBody>
      </p:sp>
      <p:cxnSp>
        <p:nvCxnSpPr>
          <p:cNvPr id="5" name="直接箭头连接符 4"/>
          <p:cNvCxnSpPr>
            <a:endCxn id="5123" idx="3"/>
          </p:cNvCxnSpPr>
          <p:nvPr/>
        </p:nvCxnSpPr>
        <p:spPr>
          <a:xfrm flipH="1">
            <a:off x="2223567" y="2852936"/>
            <a:ext cx="908273" cy="1908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 flipV="1">
            <a:off x="2677703" y="692696"/>
            <a:ext cx="958193" cy="17048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427984" y="1052736"/>
            <a:ext cx="2016224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2.</a:t>
            </a:r>
            <a:r>
              <a:rPr lang="zh-CN" altLang="en-US" dirty="0" smtClean="0"/>
              <a:t>选择文件</a:t>
            </a:r>
            <a:endParaRPr lang="zh-CN" altLang="en-US" dirty="0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6444208" y="908720"/>
            <a:ext cx="360040" cy="3240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5364088" y="1844824"/>
            <a:ext cx="216024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r>
              <a:rPr lang="zh-CN" altLang="en-US" dirty="0" smtClean="0"/>
              <a:t>、上传附件</a:t>
            </a:r>
            <a:endParaRPr lang="zh-CN" altLang="en-US" dirty="0"/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6948264" y="908720"/>
            <a:ext cx="576064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740352" y="1700807"/>
            <a:ext cx="1080120" cy="10198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r>
              <a:rPr lang="zh-CN" altLang="en-US" dirty="0" smtClean="0"/>
              <a:t>、数据转换</a:t>
            </a:r>
            <a:endParaRPr lang="zh-CN" altLang="en-US" dirty="0"/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8604448" y="908720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428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C:\Users\kery\AppData\Local\Temp\7503CDC4199A43449FE7104E4AAA56B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81742"/>
            <a:ext cx="7560840" cy="39354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50754" y="3549487"/>
            <a:ext cx="2667403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点解析之后，成功处理</a:t>
            </a:r>
            <a:endParaRPr lang="zh-CN" altLang="en-US" dirty="0"/>
          </a:p>
        </p:txBody>
      </p:sp>
      <p:cxnSp>
        <p:nvCxnSpPr>
          <p:cNvPr id="5" name="直接箭头连接符 4"/>
          <p:cNvCxnSpPr>
            <a:stCxn id="3" idx="1"/>
          </p:cNvCxnSpPr>
          <p:nvPr/>
        </p:nvCxnSpPr>
        <p:spPr>
          <a:xfrm flipH="1" flipV="1">
            <a:off x="3409846" y="3045431"/>
            <a:ext cx="140908" cy="6887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95536" y="332656"/>
            <a:ext cx="460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添加申请处理结果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32279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kery\Documents\Tencent Files\123126136\Image\WL0VQN}ETZH$Y8ARN5)@{B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64008"/>
            <a:ext cx="7992888" cy="339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2208" y="1506096"/>
            <a:ext cx="8640959" cy="435334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在系统菜单中点击“项目申请”列表下，双击查看项目，界面如下图所示：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项目查看</a:t>
            </a:r>
            <a:endParaRPr lang="zh-CN" altLang="en-US" dirty="0"/>
          </a:p>
        </p:txBody>
      </p:sp>
      <p:pic>
        <p:nvPicPr>
          <p:cNvPr id="10" name="图片 9"/>
          <p:cNvPicPr/>
          <p:nvPr/>
        </p:nvPicPr>
        <p:blipFill rotWithShape="1">
          <a:blip r:embed="rId3" cstate="print"/>
          <a:srcRect r="27470" b="52253"/>
          <a:stretch/>
        </p:blipFill>
        <p:spPr>
          <a:xfrm>
            <a:off x="2195736" y="1916832"/>
            <a:ext cx="6192688" cy="154717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4788024" y="3019185"/>
            <a:ext cx="3384376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双击记录即可查看明细内容。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2339752" y="3245786"/>
            <a:ext cx="936104" cy="2409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>
            <a:stCxn id="11" idx="1"/>
          </p:cNvCxnSpPr>
          <p:nvPr/>
        </p:nvCxnSpPr>
        <p:spPr>
          <a:xfrm flipH="1" flipV="1">
            <a:off x="3779913" y="2924944"/>
            <a:ext cx="1008111" cy="2789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09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12" y="2336251"/>
            <a:ext cx="8784976" cy="4261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772816"/>
            <a:ext cx="8640959" cy="435334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在系统菜单中点击“审核管理”，界面如下图所示：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项目审核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51720" y="3682769"/>
            <a:ext cx="5544616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可点击全选或者在选择列中勾选需审核的申报项目，然后点击“审批”按钮即可，审批完成后该条记录不再显示在审核列表中。</a:t>
            </a:r>
            <a:endParaRPr lang="zh-CN" altLang="en-US" dirty="0"/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1907704" y="2708920"/>
            <a:ext cx="756084" cy="973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2843808" y="2708920"/>
            <a:ext cx="648072" cy="14355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323528" y="4225806"/>
            <a:ext cx="936104" cy="2409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90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3528" y="1772816"/>
            <a:ext cx="8496943" cy="435334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审批完成后，记录会流转到“资料上传”的界面中，如下图所示：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上传申报项目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8964488" cy="3759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4047455"/>
            <a:ext cx="3744416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可点击全选或者在选择列中勾选需上传的申报项目，然后点击“上传”按钮即可。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4509120"/>
            <a:ext cx="1872208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上传成功后可以切换状态来查看已上传的记录。</a:t>
            </a:r>
            <a:endParaRPr lang="zh-CN" altLang="en-US" dirty="0"/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4644008" y="2996952"/>
            <a:ext cx="295232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1835696" y="2996952"/>
            <a:ext cx="576064" cy="1050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5" idx="0"/>
          </p:cNvCxnSpPr>
          <p:nvPr/>
        </p:nvCxnSpPr>
        <p:spPr>
          <a:xfrm flipH="1" flipV="1">
            <a:off x="2987824" y="2996952"/>
            <a:ext cx="864096" cy="10505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323528" y="4556157"/>
            <a:ext cx="936104" cy="2409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36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3528" y="1772816"/>
            <a:ext cx="8496943" cy="435334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上传完成后，</a:t>
            </a:r>
            <a:r>
              <a:rPr lang="zh-CN" altLang="zh-CN" dirty="0"/>
              <a:t>把</a:t>
            </a:r>
            <a:r>
              <a:rPr lang="zh-CN" altLang="zh-CN" dirty="0" smtClean="0"/>
              <a:t>当前</a:t>
            </a:r>
            <a:r>
              <a:rPr lang="zh-CN" altLang="en-US" dirty="0" smtClean="0"/>
              <a:t>上传的</a:t>
            </a:r>
            <a:r>
              <a:rPr lang="zh-CN" altLang="zh-CN" dirty="0" smtClean="0"/>
              <a:t>记录</a:t>
            </a:r>
            <a:r>
              <a:rPr lang="zh-CN" altLang="zh-CN" dirty="0"/>
              <a:t>导出到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，</a:t>
            </a:r>
            <a:r>
              <a:rPr lang="zh-CN" altLang="zh-CN" dirty="0"/>
              <a:t>进一步</a:t>
            </a:r>
            <a:r>
              <a:rPr lang="zh-CN" altLang="zh-CN" dirty="0" smtClean="0"/>
              <a:t>调整</a:t>
            </a:r>
            <a:r>
              <a:rPr lang="zh-CN" altLang="en-US" dirty="0" smtClean="0"/>
              <a:t>格式</a:t>
            </a:r>
            <a:r>
              <a:rPr lang="zh-CN" altLang="zh-CN" dirty="0" smtClean="0"/>
              <a:t>打印</a:t>
            </a:r>
            <a:r>
              <a:rPr lang="zh-CN" altLang="zh-CN" dirty="0"/>
              <a:t>汇总和纸质</a:t>
            </a:r>
            <a:r>
              <a:rPr lang="zh-CN" altLang="zh-CN" dirty="0" smtClean="0"/>
              <a:t>盖章</a:t>
            </a:r>
            <a:r>
              <a:rPr lang="zh-CN" altLang="en-US" dirty="0" smtClean="0"/>
              <a:t>。如下图所示：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导出申报项目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4047455"/>
            <a:ext cx="3744416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可点击全选或者在选择列中勾选需上传的申报项目，然后点击“上传”按钮即可。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4509120"/>
            <a:ext cx="1872208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上传成功后可以切换状态来查看已上传的记录。</a:t>
            </a:r>
            <a:endParaRPr lang="zh-CN" altLang="en-US" dirty="0"/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4644008" y="2996952"/>
            <a:ext cx="295232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1835696" y="2996952"/>
            <a:ext cx="576064" cy="1050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5" idx="0"/>
          </p:cNvCxnSpPr>
          <p:nvPr/>
        </p:nvCxnSpPr>
        <p:spPr>
          <a:xfrm flipH="1" flipV="1">
            <a:off x="2987824" y="2996952"/>
            <a:ext cx="864096" cy="10505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30" y="2591519"/>
            <a:ext cx="123825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46468" y="2591519"/>
            <a:ext cx="7246012" cy="393382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537781" y="4124109"/>
            <a:ext cx="936104" cy="2409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33370" y="3140968"/>
            <a:ext cx="93610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532310" y="6396335"/>
            <a:ext cx="489654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到这里就完成项目申报的过程了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7662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0379" y="5877272"/>
            <a:ext cx="8568951" cy="43204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消息管理中显示中标后反馈回来的消息，提示某某的申报项目已中标等。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消息查看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712968" cy="4248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2339752" y="3068960"/>
            <a:ext cx="3960440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r>
              <a:rPr lang="zh-CN" altLang="en-US" dirty="0" smtClean="0"/>
              <a:t>、单击选中消息，点击查看</a:t>
            </a:r>
            <a:endParaRPr lang="en-US" altLang="zh-CN" dirty="0"/>
          </a:p>
          <a:p>
            <a:pPr algn="ctr"/>
            <a:r>
              <a:rPr lang="en-US" altLang="zh-CN" dirty="0" smtClean="0"/>
              <a:t>2</a:t>
            </a:r>
            <a:r>
              <a:rPr lang="zh-CN" altLang="en-US" dirty="0" smtClean="0"/>
              <a:t>、双击查看</a:t>
            </a:r>
            <a:endParaRPr lang="zh-CN" altLang="en-US" dirty="0"/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1907704" y="1916832"/>
            <a:ext cx="1080120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 flipV="1">
            <a:off x="1763688" y="2348880"/>
            <a:ext cx="576064" cy="12601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20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99592" y="2492896"/>
            <a:ext cx="7408333" cy="3450696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为</a:t>
            </a:r>
            <a:r>
              <a:rPr lang="zh-CN" altLang="en-US" dirty="0" smtClean="0">
                <a:latin typeface="+mn-ea"/>
              </a:rPr>
              <a:t>解决</a:t>
            </a:r>
            <a:r>
              <a:rPr lang="zh-CN" altLang="en-US" dirty="0">
                <a:latin typeface="+mn-ea"/>
              </a:rPr>
              <a:t>卫生发展科学研究中各方各环节的协同有序的工作</a:t>
            </a:r>
            <a:r>
              <a:rPr lang="zh-CN" altLang="en-US" dirty="0" smtClean="0">
                <a:latin typeface="+mn-ea"/>
              </a:rPr>
              <a:t>管理而研发的科学研究</a:t>
            </a:r>
            <a:r>
              <a:rPr lang="zh-CN" altLang="en-US" dirty="0">
                <a:latin typeface="+mn-ea"/>
              </a:rPr>
              <a:t>管理平台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系统</a:t>
            </a:r>
            <a:r>
              <a:rPr lang="zh-CN" altLang="en-US" dirty="0" smtClean="0">
                <a:latin typeface="+mn-ea"/>
              </a:rPr>
              <a:t>平台是采用</a:t>
            </a:r>
            <a:r>
              <a:rPr lang="zh-CN" altLang="en-US" dirty="0">
                <a:latin typeface="+mn-ea"/>
              </a:rPr>
              <a:t>离线式的客户端与网站在线相结合的管理模式进行统一协同处理</a:t>
            </a:r>
            <a:r>
              <a:rPr lang="zh-CN" altLang="en-US" dirty="0" smtClean="0">
                <a:ea typeface="宋体" pitchFamily="2" charset="-122"/>
              </a:rPr>
              <a:t>。</a:t>
            </a:r>
            <a:endParaRPr lang="en-US" altLang="zh-CN" dirty="0" smtClean="0">
              <a:ea typeface="宋体" pitchFamily="2" charset="-122"/>
            </a:endParaRPr>
          </a:p>
          <a:p>
            <a:r>
              <a:rPr lang="zh-CN" altLang="en-US" dirty="0">
                <a:latin typeface="+mn-ea"/>
              </a:rPr>
              <a:t>申请单位采用安装客户端</a:t>
            </a:r>
            <a:r>
              <a:rPr lang="zh-CN" altLang="en-US" dirty="0" smtClean="0">
                <a:latin typeface="+mn-ea"/>
              </a:rPr>
              <a:t>程序进行项目申请，申请是经审批合格后提交</a:t>
            </a:r>
            <a:r>
              <a:rPr lang="zh-CN" altLang="en-US" dirty="0">
                <a:latin typeface="+mn-ea"/>
              </a:rPr>
              <a:t>到研究管理</a:t>
            </a:r>
            <a:r>
              <a:rPr lang="zh-CN" altLang="en-US" dirty="0" smtClean="0">
                <a:latin typeface="+mn-ea"/>
              </a:rPr>
              <a:t>平台的操作流程方式。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个人申请者采用word文档，内置专门</a:t>
            </a:r>
            <a:r>
              <a:rPr lang="zh-CN" altLang="en-US" dirty="0" smtClean="0">
                <a:latin typeface="+mn-ea"/>
              </a:rPr>
              <a:t>处理程序</a:t>
            </a:r>
            <a:r>
              <a:rPr lang="zh-CN" altLang="en-US" dirty="0">
                <a:latin typeface="+mn-ea"/>
              </a:rPr>
              <a:t>对</a:t>
            </a:r>
            <a:r>
              <a:rPr lang="zh-CN" altLang="en-US" dirty="0" smtClean="0">
                <a:latin typeface="+mn-ea"/>
              </a:rPr>
              <a:t>填写的控制</a:t>
            </a:r>
            <a:r>
              <a:rPr lang="zh-CN" altLang="en-US" dirty="0">
                <a:latin typeface="+mn-ea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系统简述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696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5373215"/>
            <a:ext cx="7408333" cy="7529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在系统菜单中点击“附件上传”，用于上传一些其他的一下附件。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附件上传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280101" cy="3254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347864" y="2276872"/>
            <a:ext cx="21602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r>
              <a:rPr lang="zh-CN" altLang="en-US" dirty="0" smtClean="0"/>
              <a:t>、点击，可多选</a:t>
            </a:r>
            <a:endParaRPr lang="zh-CN" altLang="en-US" dirty="0"/>
          </a:p>
        </p:txBody>
      </p:sp>
      <p:cxnSp>
        <p:nvCxnSpPr>
          <p:cNvPr id="6" name="直接箭头连接符 5"/>
          <p:cNvCxnSpPr/>
          <p:nvPr/>
        </p:nvCxnSpPr>
        <p:spPr>
          <a:xfrm>
            <a:off x="5652120" y="2456892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3059832" y="3363863"/>
            <a:ext cx="93610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2.</a:t>
            </a:r>
            <a:r>
              <a:rPr lang="zh-CN" altLang="en-US" dirty="0" smtClean="0"/>
              <a:t>显示</a:t>
            </a:r>
            <a:endParaRPr lang="zh-CN" altLang="en-US" dirty="0"/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2771800" y="2924944"/>
            <a:ext cx="504056" cy="4389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156176" y="3363863"/>
            <a:ext cx="108012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3.</a:t>
            </a:r>
            <a:r>
              <a:rPr lang="zh-CN" altLang="en-US" dirty="0" smtClean="0"/>
              <a:t>上传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7164288" y="2456892"/>
            <a:ext cx="216024" cy="9069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57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2420888"/>
            <a:ext cx="8640959" cy="4176464"/>
          </a:xfrm>
        </p:spPr>
        <p:txBody>
          <a:bodyPr/>
          <a:lstStyle/>
          <a:p>
            <a:r>
              <a:rPr lang="zh-CN" altLang="en-US" dirty="0" smtClean="0"/>
              <a:t>如：修改密码、权限管理、系统设置等操作在客户端使用手册中有详细的介绍。请查看手册进行相应操作。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系统其他操作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130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1628800"/>
            <a:ext cx="7772400" cy="226158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技术支持：杨益富 </a:t>
            </a:r>
            <a:r>
              <a:rPr lang="en-US" altLang="zh-CN" dirty="0" smtClean="0"/>
              <a:t>13788934527</a:t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QQ</a:t>
            </a:r>
            <a:r>
              <a:rPr lang="zh-CN" altLang="en-US" dirty="0" smtClean="0"/>
              <a:t>支持群：</a:t>
            </a:r>
            <a:r>
              <a:rPr lang="en-US" altLang="zh-CN" dirty="0" smtClean="0"/>
              <a:t>127218955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33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999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1831720"/>
              </p:ext>
            </p:extLst>
          </p:nvPr>
        </p:nvGraphicFramePr>
        <p:xfrm>
          <a:off x="323528" y="2564905"/>
          <a:ext cx="8496945" cy="42562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20310"/>
                <a:gridCol w="1561738"/>
                <a:gridCol w="5014897"/>
              </a:tblGrid>
              <a:tr h="431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类别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标准配置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最低配置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633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计算机硬件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Intel  Pentium4 1.800 MHz </a:t>
                      </a: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或更高档次的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CPU</a:t>
                      </a: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；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2GB</a:t>
                      </a: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或更高内存；</a:t>
                      </a: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120G</a:t>
                      </a: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以上硬盘空间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58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软件环境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effectLst/>
                          <a:latin typeface="+mn-ea"/>
                          <a:ea typeface="+mn-ea"/>
                        </a:rPr>
                        <a:t>Windows2003/ </a:t>
                      </a: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Windows XP/Win7/Win8 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＋</a:t>
                      </a:r>
                      <a:r>
                        <a:rPr lang="en-US" sz="2000" kern="100" dirty="0" err="1">
                          <a:effectLst/>
                          <a:latin typeface="+mn-ea"/>
                          <a:ea typeface="+mn-ea"/>
                        </a:rPr>
                        <a:t>.Net</a:t>
                      </a: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 FrameWork4.0</a:t>
                      </a: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＋</a:t>
                      </a:r>
                      <a:r>
                        <a:rPr lang="en-US" sz="2000" kern="100" dirty="0" smtClean="0">
                          <a:effectLst/>
                          <a:latin typeface="+mn-ea"/>
                          <a:ea typeface="+mn-ea"/>
                        </a:rPr>
                        <a:t>Office2010/2007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50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网络通信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  <a:latin typeface="+mn-ea"/>
                          <a:ea typeface="+mn-ea"/>
                        </a:rPr>
                        <a:t>Http+TCP</a:t>
                      </a: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/IP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10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+mn-ea"/>
                          <a:ea typeface="+mn-ea"/>
                        </a:rPr>
                        <a:t>网络带宽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000" kern="10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+mn-ea"/>
                          <a:ea typeface="+mn-ea"/>
                        </a:rPr>
                        <a:t>电脑已经正常连接互联网，带宽建议不低于</a:t>
                      </a:r>
                      <a:r>
                        <a:rPr lang="en-US" sz="2000" kern="100" dirty="0">
                          <a:effectLst/>
                          <a:latin typeface="+mn-ea"/>
                          <a:ea typeface="+mn-ea"/>
                        </a:rPr>
                        <a:t>2M</a:t>
                      </a:r>
                      <a:endParaRPr lang="zh-CN" sz="2000" kern="100" dirty="0"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系统要求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431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7" y="1988840"/>
            <a:ext cx="8424936" cy="4137323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 smtClean="0">
                <a:latin typeface="+mn-ea"/>
              </a:rPr>
              <a:t>、申报单位下载客户端及系统运行所需的相关环境软件进行安装。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2</a:t>
            </a:r>
            <a:r>
              <a:rPr lang="zh-CN" altLang="en-US" dirty="0" smtClean="0">
                <a:latin typeface="+mn-ea"/>
              </a:rPr>
              <a:t>、单位登录及注册。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3</a:t>
            </a:r>
            <a:r>
              <a:rPr lang="zh-CN" altLang="en-US" dirty="0" smtClean="0">
                <a:latin typeface="+mn-ea"/>
              </a:rPr>
              <a:t>、专家录入及专家的个人资料完善。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4</a:t>
            </a:r>
            <a:r>
              <a:rPr lang="zh-CN" altLang="en-US" dirty="0" smtClean="0">
                <a:latin typeface="+mn-ea"/>
              </a:rPr>
              <a:t>、项目申报</a:t>
            </a:r>
            <a:r>
              <a:rPr lang="zh-CN" altLang="en-US" dirty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5</a:t>
            </a:r>
            <a:r>
              <a:rPr lang="zh-CN" altLang="en-US" dirty="0" smtClean="0">
                <a:latin typeface="+mn-ea"/>
              </a:rPr>
              <a:t>、项目审核。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dirty="0" smtClean="0">
                <a:latin typeface="+mn-ea"/>
              </a:rPr>
              <a:t>6</a:t>
            </a:r>
            <a:r>
              <a:rPr lang="zh-CN" altLang="en-US" dirty="0" smtClean="0">
                <a:latin typeface="+mn-ea"/>
              </a:rPr>
              <a:t>、项目提交。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提交成功后即完成整个项目申报的申报过程。</a:t>
            </a:r>
            <a:endParaRPr lang="zh-CN" altLang="en-US" dirty="0"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操作流程归纳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67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75656" y="3140968"/>
            <a:ext cx="6480720" cy="12527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zh-CN" altLang="en-US" sz="6000" dirty="0" smtClean="0"/>
              <a:t>客户端下载及安装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882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2564904"/>
            <a:ext cx="8640959" cy="3921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/>
              <a:t>下载地址：</a:t>
            </a:r>
            <a:r>
              <a:rPr lang="en-US" altLang="zh-CN" sz="3200" dirty="0"/>
              <a:t> </a:t>
            </a:r>
            <a:r>
              <a:rPr lang="en-US" altLang="zh-CN" sz="3200" dirty="0">
                <a:latin typeface="+mn-ea"/>
                <a:hlinkClick r:id="rId2"/>
              </a:rPr>
              <a:t>http://</a:t>
            </a:r>
            <a:r>
              <a:rPr lang="en-US" altLang="zh-CN" sz="3200" dirty="0" smtClean="0">
                <a:latin typeface="+mn-ea"/>
                <a:hlinkClick r:id="rId2"/>
              </a:rPr>
              <a:t>116.236.253.174:78/</a:t>
            </a:r>
            <a:r>
              <a:rPr lang="en-US" altLang="zh-CN" sz="3200" dirty="0" smtClean="0">
                <a:latin typeface="+mn-ea"/>
              </a:rPr>
              <a:t> </a:t>
            </a:r>
            <a:r>
              <a:rPr lang="zh-CN" altLang="en-US" sz="3200" dirty="0" smtClean="0">
                <a:latin typeface="+mn-ea"/>
              </a:rPr>
              <a:t>网站右侧</a:t>
            </a:r>
            <a:endParaRPr lang="en-US" altLang="zh-CN" sz="32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3200" dirty="0" smtClean="0"/>
              <a:t>1</a:t>
            </a:r>
            <a:r>
              <a:rPr lang="zh-CN" altLang="en-US" sz="3200" dirty="0" smtClean="0"/>
              <a:t>、首次使用需先安装 </a:t>
            </a:r>
            <a:r>
              <a:rPr lang="en-US" altLang="zh-CN" sz="3200" dirty="0" smtClean="0"/>
              <a:t>.NET Framework 4.0 </a:t>
            </a:r>
            <a:r>
              <a:rPr lang="zh-CN" altLang="en-US" sz="3200" dirty="0" smtClean="0"/>
              <a:t>软件</a:t>
            </a:r>
            <a:endParaRPr lang="en-US" altLang="zh-CN" sz="3200" dirty="0" smtClean="0"/>
          </a:p>
          <a:p>
            <a:pPr marL="0" lvl="2" indent="0">
              <a:buNone/>
            </a:pPr>
            <a:r>
              <a:rPr lang="en-US" altLang="zh-CN" sz="3200" dirty="0" smtClean="0"/>
              <a:t>2</a:t>
            </a:r>
            <a:r>
              <a:rPr lang="zh-CN" altLang="en-US" sz="3200" dirty="0" smtClean="0"/>
              <a:t>、安装</a:t>
            </a:r>
            <a:r>
              <a:rPr lang="en-US" altLang="zh-CN" sz="3200" dirty="0" smtClean="0"/>
              <a:t>office 2007</a:t>
            </a:r>
            <a:r>
              <a:rPr lang="zh-CN" altLang="en-US" sz="3200" dirty="0" smtClean="0"/>
              <a:t>版本或以上（建议完整安装）</a:t>
            </a:r>
            <a:endParaRPr lang="en-US" altLang="zh-CN" sz="3200" dirty="0" smtClean="0"/>
          </a:p>
          <a:p>
            <a:pPr marL="0" lvl="2" indent="0">
              <a:buNone/>
            </a:pPr>
            <a:r>
              <a:rPr lang="en-US" altLang="zh-CN" sz="3200" dirty="0" smtClean="0"/>
              <a:t>3</a:t>
            </a:r>
            <a:r>
              <a:rPr lang="zh-CN" altLang="en-US" sz="3200" dirty="0" smtClean="0"/>
              <a:t>、下载客户端：下载后进行解压，然后打开目录，在</a:t>
            </a:r>
            <a:r>
              <a:rPr lang="en-US" altLang="zh-CN" sz="3200" dirty="0" smtClean="0"/>
              <a:t>bin</a:t>
            </a:r>
            <a:r>
              <a:rPr lang="zh-CN" altLang="en-US" sz="3200" dirty="0" smtClean="0"/>
              <a:t>目录中找到</a:t>
            </a:r>
            <a:r>
              <a:rPr lang="en-US" altLang="zh-CN" sz="3200" dirty="0" smtClean="0"/>
              <a:t>SHMS.Client.exe </a:t>
            </a:r>
            <a:r>
              <a:rPr lang="zh-CN" altLang="en-US" sz="3200" dirty="0" smtClean="0"/>
              <a:t>文件双击打开即可。</a:t>
            </a:r>
            <a:endParaRPr lang="zh-CN" altLang="zh-CN" sz="3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客户端下载及安装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364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3528" y="1916832"/>
            <a:ext cx="8352927" cy="4608512"/>
          </a:xfrm>
        </p:spPr>
        <p:txBody>
          <a:bodyPr/>
          <a:lstStyle/>
          <a:p>
            <a:pPr marL="0" lvl="2" indent="0">
              <a:buNone/>
            </a:pPr>
            <a:r>
              <a:rPr lang="zh-CN" altLang="en-US" sz="3200" dirty="0" smtClean="0"/>
              <a:t>双击</a:t>
            </a:r>
            <a:r>
              <a:rPr lang="en-US" altLang="zh-CN" sz="3200" dirty="0" smtClean="0"/>
              <a:t>bin</a:t>
            </a:r>
            <a:r>
              <a:rPr lang="zh-CN" altLang="en-US" sz="3200" dirty="0"/>
              <a:t>目录</a:t>
            </a:r>
            <a:r>
              <a:rPr lang="zh-CN" altLang="en-US" sz="3200" dirty="0" smtClean="0"/>
              <a:t>中</a:t>
            </a:r>
            <a:r>
              <a:rPr lang="zh-CN" altLang="en-US" sz="3200" dirty="0"/>
              <a:t>的</a:t>
            </a:r>
            <a:r>
              <a:rPr lang="en-US" altLang="zh-CN" sz="3200" dirty="0" smtClean="0"/>
              <a:t>SHMS.Client.exe </a:t>
            </a:r>
            <a:r>
              <a:rPr lang="zh-CN" altLang="en-US" sz="3200" dirty="0" smtClean="0"/>
              <a:t>（可设置快捷方式到桌面：选中</a:t>
            </a:r>
            <a:r>
              <a:rPr lang="en-US" altLang="zh-CN" sz="3200" dirty="0"/>
              <a:t>SHMS.Client.exe </a:t>
            </a:r>
            <a:r>
              <a:rPr lang="zh-CN" altLang="en-US" sz="3200" dirty="0" smtClean="0"/>
              <a:t>点击鼠标右键</a:t>
            </a:r>
            <a:r>
              <a:rPr lang="en-US" altLang="zh-CN" sz="3200" dirty="0" smtClean="0">
                <a:sym typeface="Wingdings" pitchFamily="2" charset="2"/>
              </a:rPr>
              <a:t></a:t>
            </a:r>
            <a:r>
              <a:rPr lang="zh-CN" altLang="en-US" sz="3200" dirty="0" smtClean="0">
                <a:sym typeface="Wingdings" pitchFamily="2" charset="2"/>
              </a:rPr>
              <a:t>创建快捷方式</a:t>
            </a:r>
            <a:r>
              <a:rPr lang="zh-CN" altLang="en-US" sz="3200" dirty="0" smtClean="0"/>
              <a:t>）进行登录。</a:t>
            </a:r>
            <a:endParaRPr lang="en-US" altLang="zh-CN" sz="3200" dirty="0" smtClean="0"/>
          </a:p>
          <a:p>
            <a:pPr marL="0" lvl="2" indent="0">
              <a:buNone/>
            </a:pPr>
            <a:r>
              <a:rPr lang="zh-CN" altLang="en-US" sz="3200" dirty="0" smtClean="0"/>
              <a:t>初次使用的用户名和密码为：</a:t>
            </a:r>
            <a:r>
              <a:rPr lang="en-US" altLang="zh-CN" sz="3200" dirty="0" smtClean="0"/>
              <a:t>admin</a:t>
            </a:r>
          </a:p>
          <a:p>
            <a:pPr marL="0" lvl="2" indent="0">
              <a:buNone/>
            </a:pPr>
            <a:endParaRPr lang="zh-CN" altLang="zh-CN" sz="3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客户端登录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668" y="4257650"/>
            <a:ext cx="443865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388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50060"/>
            <a:ext cx="8500367" cy="5119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748090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客户端主界面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3009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934</TotalTime>
  <Words>1144</Words>
  <Application>Microsoft Office PowerPoint</Application>
  <PresentationFormat>全屏显示(4:3)</PresentationFormat>
  <Paragraphs>143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波形</vt:lpstr>
      <vt:lpstr>上海市卫生和计划生育委员会科研管理系统</vt:lpstr>
      <vt:lpstr>PowerPoint 演示文稿</vt:lpstr>
      <vt:lpstr>系统简述</vt:lpstr>
      <vt:lpstr>系统要求</vt:lpstr>
      <vt:lpstr>操作流程归纳</vt:lpstr>
      <vt:lpstr>客户端下载及安装</vt:lpstr>
      <vt:lpstr>客户端下载及安装</vt:lpstr>
      <vt:lpstr>客户端登录</vt:lpstr>
      <vt:lpstr>PowerPoint 演示文稿</vt:lpstr>
      <vt:lpstr>单位注册</vt:lpstr>
      <vt:lpstr>单位注册</vt:lpstr>
      <vt:lpstr>PowerPoint 演示文稿</vt:lpstr>
      <vt:lpstr>单位注册—数据同步</vt:lpstr>
      <vt:lpstr>专家录入</vt:lpstr>
      <vt:lpstr>PowerPoint 演示文稿</vt:lpstr>
      <vt:lpstr>专家录入—分配帐号</vt:lpstr>
      <vt:lpstr>PowerPoint 演示文稿</vt:lpstr>
      <vt:lpstr>PowerPoint 演示文稿</vt:lpstr>
      <vt:lpstr>专家录入—单位审核</vt:lpstr>
      <vt:lpstr>项目申报</vt:lpstr>
      <vt:lpstr>项目申报—填写申请表</vt:lpstr>
      <vt:lpstr>项目申报</vt:lpstr>
      <vt:lpstr>PowerPoint 演示文稿</vt:lpstr>
      <vt:lpstr>PowerPoint 演示文稿</vt:lpstr>
      <vt:lpstr>项目查看</vt:lpstr>
      <vt:lpstr>项目审核</vt:lpstr>
      <vt:lpstr>上传申报项目</vt:lpstr>
      <vt:lpstr>导出申报项目</vt:lpstr>
      <vt:lpstr>消息查看</vt:lpstr>
      <vt:lpstr>附件上传</vt:lpstr>
      <vt:lpstr>系统其他操作</vt:lpstr>
      <vt:lpstr>技术支持：杨益富 13788934527  QQ支持群：127218955 </vt:lpstr>
      <vt:lpstr>谢谢！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上海市卫生和计划生育委员会科研管理系统</dc:title>
  <dc:creator>ylcpc</dc:creator>
  <cp:lastModifiedBy>kery</cp:lastModifiedBy>
  <cp:revision>81</cp:revision>
  <dcterms:created xsi:type="dcterms:W3CDTF">2014-04-27T08:17:45Z</dcterms:created>
  <dcterms:modified xsi:type="dcterms:W3CDTF">2014-04-30T00:54:37Z</dcterms:modified>
</cp:coreProperties>
</file>